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ph type="sldImg"/>
          </p:nvPr>
        </p:nvSpPr>
        <p:spPr>
          <a:xfrm>
            <a:off x="1143000" y="685800"/>
            <a:ext cx="4572000" cy="3429000"/>
          </a:xfrm>
          <a:prstGeom prst="rect">
            <a:avLst/>
          </a:prstGeom>
        </p:spPr>
        <p:txBody>
          <a:bodyPr/>
          <a:lstStyle/>
          <a:p>
            <a:pPr/>
          </a:p>
        </p:txBody>
      </p:sp>
      <p:sp>
        <p:nvSpPr>
          <p:cNvPr id="133" name="Shape 13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Shape 117"/>
          <p:cNvSpPr/>
          <p:nvPr>
            <p:ph type="sldNum" sz="quarter" idx="2"/>
          </p:nvPr>
        </p:nvSpPr>
        <p:spPr>
          <a:xfrm>
            <a:off x="12308332" y="8886613"/>
            <a:ext cx="371349" cy="387038"/>
          </a:xfrm>
          <a:prstGeom prst="rect">
            <a:avLst/>
          </a:prstGeom>
        </p:spPr>
        <p:txBody>
          <a:bodyPr lIns="65023" tIns="65023" rIns="65023" bIns="65023"/>
          <a:lstStyle>
            <a:lvl1pPr algn="r" defTabSz="650240">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gradFill flip="none" rotWithShape="1">
          <a:gsLst>
            <a:gs pos="0">
              <a:srgbClr val="587AC6"/>
            </a:gs>
            <a:gs pos="100000">
              <a:srgbClr val="00285A"/>
            </a:gs>
          </a:gsLst>
          <a:path path="circle">
            <a:fillToRect l="50000" t="50000" r="50000" b="50000"/>
          </a:path>
        </a:gradFill>
      </p:bgPr>
    </p:bg>
    <p:spTree>
      <p:nvGrpSpPr>
        <p:cNvPr id="1" name=""/>
        <p:cNvGrpSpPr/>
        <p:nvPr/>
      </p:nvGrpSpPr>
      <p:grpSpPr>
        <a:xfrm>
          <a:off x="0" y="0"/>
          <a:ext cx="0" cy="0"/>
          <a:chOff x="0" y="0"/>
          <a:chExt cx="0" cy="0"/>
        </a:xfrm>
      </p:grpSpPr>
      <p:sp>
        <p:nvSpPr>
          <p:cNvPr id="124" name="Shape 124"/>
          <p:cNvSpPr/>
          <p:nvPr>
            <p:ph type="title"/>
          </p:nvPr>
        </p:nvSpPr>
        <p:spPr>
          <a:xfrm>
            <a:off x="650239" y="390596"/>
            <a:ext cx="11704322" cy="1625601"/>
          </a:xfrm>
          <a:prstGeom prst="rect">
            <a:avLst/>
          </a:prstGeom>
        </p:spPr>
        <p:txBody>
          <a:bodyPr lIns="65023" tIns="65023" rIns="65023" bIns="65023"/>
          <a:lstStyle>
            <a:lvl1pPr defTabSz="650240">
              <a:defRPr sz="6200">
                <a:latin typeface="Calibri"/>
                <a:ea typeface="Calibri"/>
                <a:cs typeface="Calibri"/>
                <a:sym typeface="Calibri"/>
              </a:defRPr>
            </a:lvl1pPr>
          </a:lstStyle>
          <a:p>
            <a:pPr/>
            <a:r>
              <a:t>Title Text</a:t>
            </a:r>
          </a:p>
        </p:txBody>
      </p:sp>
      <p:sp>
        <p:nvSpPr>
          <p:cNvPr id="125" name="Shape 125"/>
          <p:cNvSpPr/>
          <p:nvPr>
            <p:ph type="body" idx="1"/>
          </p:nvPr>
        </p:nvSpPr>
        <p:spPr>
          <a:xfrm>
            <a:off x="650239" y="2275839"/>
            <a:ext cx="11704322" cy="6436927"/>
          </a:xfrm>
          <a:prstGeom prst="rect">
            <a:avLst/>
          </a:prstGeom>
        </p:spPr>
        <p:txBody>
          <a:bodyPr lIns="65023" tIns="65023" rIns="65023" bIns="65023" anchor="t"/>
          <a:lstStyle>
            <a:lvl1pPr marL="471487" indent="-471487" defTabSz="650240">
              <a:spcBef>
                <a:spcPts val="1000"/>
              </a:spcBef>
              <a:buSzPct val="100000"/>
              <a:buFont typeface="Arial"/>
              <a:defRPr sz="4400">
                <a:latin typeface="Calibri"/>
                <a:ea typeface="Calibri"/>
                <a:cs typeface="Calibri"/>
                <a:sym typeface="Calibri"/>
              </a:defRPr>
            </a:lvl1pPr>
            <a:lvl2pPr marL="906235" indent="-449035" defTabSz="650240">
              <a:spcBef>
                <a:spcPts val="1000"/>
              </a:spcBef>
              <a:buSzPct val="100000"/>
              <a:buFont typeface="Arial"/>
              <a:buChar char="–"/>
              <a:defRPr sz="4400">
                <a:latin typeface="Calibri"/>
                <a:ea typeface="Calibri"/>
                <a:cs typeface="Calibri"/>
                <a:sym typeface="Calibri"/>
              </a:defRPr>
            </a:lvl2pPr>
            <a:lvl3pPr indent="-419100" defTabSz="650240">
              <a:spcBef>
                <a:spcPts val="1000"/>
              </a:spcBef>
              <a:buSzPct val="100000"/>
              <a:buFont typeface="Arial"/>
              <a:defRPr sz="4400">
                <a:latin typeface="Calibri"/>
                <a:ea typeface="Calibri"/>
                <a:cs typeface="Calibri"/>
                <a:sym typeface="Calibri"/>
              </a:defRPr>
            </a:lvl3pPr>
            <a:lvl4pPr marL="1874520" indent="-502920" defTabSz="650240">
              <a:spcBef>
                <a:spcPts val="1000"/>
              </a:spcBef>
              <a:buSzPct val="100000"/>
              <a:buFont typeface="Arial"/>
              <a:buChar char="–"/>
              <a:defRPr sz="4400">
                <a:latin typeface="Calibri"/>
                <a:ea typeface="Calibri"/>
                <a:cs typeface="Calibri"/>
                <a:sym typeface="Calibri"/>
              </a:defRPr>
            </a:lvl4pPr>
            <a:lvl5pPr marL="2331720" indent="-502920" defTabSz="650240">
              <a:spcBef>
                <a:spcPts val="1000"/>
              </a:spcBef>
              <a:buSzPct val="100000"/>
              <a:buFont typeface="Arial"/>
              <a:buChar char="»"/>
              <a:defRPr sz="4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26" name="Shape 126"/>
          <p:cNvSpPr/>
          <p:nvPr>
            <p:ph type="sldNum" sz="quarter" idx="2"/>
          </p:nvPr>
        </p:nvSpPr>
        <p:spPr>
          <a:xfrm>
            <a:off x="12005834" y="9114112"/>
            <a:ext cx="348727" cy="371349"/>
          </a:xfrm>
          <a:prstGeom prst="rect">
            <a:avLst/>
          </a:prstGeom>
        </p:spPr>
        <p:txBody>
          <a:bodyPr lIns="65023" tIns="65023" rIns="65023" bIns="65023" anchor="ctr"/>
          <a:lstStyle>
            <a:lvl1pPr algn="r" defTabSz="650240">
              <a:defRPr sz="1600">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sephizo.com" TargetMode="Externa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ctrTitle"/>
          </p:nvPr>
        </p:nvSpPr>
        <p:spPr>
          <a:prstGeom prst="rect">
            <a:avLst/>
          </a:prstGeom>
        </p:spPr>
        <p:txBody>
          <a:bodyPr/>
          <a:lstStyle/>
          <a:p>
            <a:pPr/>
            <a:r>
              <a:t>Can Revelation speak to our culture?</a:t>
            </a:r>
          </a:p>
        </p:txBody>
      </p:sp>
      <p:sp>
        <p:nvSpPr>
          <p:cNvPr id="136" name="Shape 136"/>
          <p:cNvSpPr/>
          <p:nvPr>
            <p:ph type="subTitle" sz="quarter" idx="1"/>
          </p:nvPr>
        </p:nvSpPr>
        <p:spPr>
          <a:prstGeom prst="rect">
            <a:avLst/>
          </a:prstGeom>
        </p:spPr>
        <p:txBody>
          <a:bodyPr/>
          <a:lstStyle/>
          <a:p>
            <a:pPr/>
            <a:r>
              <a:t>Revd Dr Ian Paul</a:t>
            </a:r>
          </a:p>
          <a:p>
            <a:pPr/>
            <a:r>
              <a:rPr u="sng">
                <a:hlinkClick r:id="rId2" invalidUrl="" action="" tgtFrame="" tooltip="" history="1" highlightClick="0" endSnd="0"/>
              </a:rPr>
              <a:t>www.psephizo.com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nvSpPr>
        <p:spPr>
          <a:xfrm>
            <a:off x="1312968" y="1663700"/>
            <a:ext cx="10378864" cy="642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spcBef>
                <a:spcPts val="4200"/>
              </a:spcBef>
              <a:defRPr sz="3800"/>
            </a:pPr>
            <a:r>
              <a:t>As I watched, I heard an eagle that was flying in midair call out in a loud voice: “Woe! Woe! Woe to the inhabitants of the earth, because of the trumpet blasts about to be sounded by the other three angels!” (8.13)</a:t>
            </a:r>
          </a:p>
          <a:p>
            <a:pPr lvl="1" algn="l">
              <a:spcBef>
                <a:spcPts val="4200"/>
              </a:spcBef>
              <a:defRPr sz="3800"/>
            </a:pPr>
            <a:r>
              <a:t>The first woe is past; two other woes are yet to come. (9.12)</a:t>
            </a:r>
          </a:p>
          <a:p>
            <a:pPr lvl="1" algn="l">
              <a:spcBef>
                <a:spcPts val="4200"/>
              </a:spcBef>
              <a:defRPr sz="3800"/>
            </a:pPr>
            <a:r>
              <a:t>The second woe has passed; the third woe is coming soon. (11.14)</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nvSpPr>
        <p:spPr>
          <a:xfrm>
            <a:off x="1312968" y="3390900"/>
            <a:ext cx="10378864" cy="297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spcBef>
                <a:spcPts val="4200"/>
              </a:spcBef>
              <a:defRPr sz="3800"/>
            </a:pPr>
            <a:r>
              <a:t>The one having ears…(to) the one conquering (Ephesus, Smyrna, Pergamum)</a:t>
            </a:r>
          </a:p>
          <a:p>
            <a:pPr lvl="1" algn="l">
              <a:spcBef>
                <a:spcPts val="4200"/>
              </a:spcBef>
              <a:defRPr sz="3800"/>
            </a:pPr>
            <a:r>
              <a:t>The one conquering…the one having ears (Thyatira, Sardis, Philadelphia, Laodicea)</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nvSpPr>
        <p:spPr>
          <a:xfrm>
            <a:off x="1312968" y="2298685"/>
            <a:ext cx="10378864" cy="51562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spcBef>
                <a:spcPts val="4200"/>
              </a:spcBef>
              <a:defRPr sz="3800"/>
            </a:pPr>
            <a:r>
              <a:rPr b="1" i="1">
                <a:latin typeface="Helvetica"/>
                <a:ea typeface="Helvetica"/>
                <a:cs typeface="Helvetica"/>
                <a:sym typeface="Helvetica"/>
              </a:rPr>
              <a:t>John</a:t>
            </a:r>
            <a:r>
              <a:t> eats like a </a:t>
            </a:r>
            <a:r>
              <a:rPr b="1">
                <a:latin typeface="Helvetica"/>
                <a:ea typeface="Helvetica"/>
                <a:cs typeface="Helvetica"/>
                <a:sym typeface="Helvetica"/>
              </a:rPr>
              <a:t>pig</a:t>
            </a:r>
          </a:p>
          <a:p>
            <a:pPr lvl="1">
              <a:spcBef>
                <a:spcPts val="4200"/>
              </a:spcBef>
              <a:defRPr sz="3800"/>
            </a:pPr>
            <a:r>
              <a:rPr b="1" i="1">
                <a:latin typeface="Helvetica"/>
                <a:ea typeface="Helvetica"/>
                <a:cs typeface="Helvetica"/>
                <a:sym typeface="Helvetica"/>
              </a:rPr>
              <a:t>John</a:t>
            </a:r>
            <a:r>
              <a:t> is a </a:t>
            </a:r>
            <a:r>
              <a:rPr b="1">
                <a:latin typeface="Helvetica"/>
                <a:ea typeface="Helvetica"/>
                <a:cs typeface="Helvetica"/>
                <a:sym typeface="Helvetica"/>
              </a:rPr>
              <a:t>pig</a:t>
            </a:r>
            <a:r>
              <a:t> when it comes to eating</a:t>
            </a:r>
          </a:p>
          <a:p>
            <a:pPr lvl="1">
              <a:spcBef>
                <a:spcPts val="4200"/>
              </a:spcBef>
              <a:defRPr sz="3800"/>
            </a:pPr>
            <a:r>
              <a:t>Here comes </a:t>
            </a:r>
            <a:r>
              <a:rPr b="1" i="1">
                <a:latin typeface="Helvetica"/>
                <a:ea typeface="Helvetica"/>
                <a:cs typeface="Helvetica"/>
                <a:sym typeface="Helvetica"/>
              </a:rPr>
              <a:t>that</a:t>
            </a:r>
            <a:r>
              <a:t> </a:t>
            </a:r>
            <a:r>
              <a:rPr b="1">
                <a:latin typeface="Helvetica"/>
                <a:ea typeface="Helvetica"/>
                <a:cs typeface="Helvetica"/>
                <a:sym typeface="Helvetica"/>
              </a:rPr>
              <a:t>pig</a:t>
            </a:r>
            <a:r>
              <a:t> again</a:t>
            </a:r>
          </a:p>
          <a:p>
            <a:pPr lvl="1">
              <a:spcBef>
                <a:spcPts val="4200"/>
              </a:spcBef>
              <a:defRPr sz="3800"/>
            </a:pPr>
            <a:r>
              <a:t>The </a:t>
            </a:r>
            <a:r>
              <a:rPr b="1">
                <a:latin typeface="Helvetica"/>
                <a:ea typeface="Helvetica"/>
                <a:cs typeface="Helvetica"/>
                <a:sym typeface="Helvetica"/>
              </a:rPr>
              <a:t>pig</a:t>
            </a:r>
            <a:r>
              <a:t> is coming to dinner</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0" name="iu-1.jpg"/>
          <p:cNvPicPr>
            <a:picLocks noChangeAspect="1"/>
          </p:cNvPicPr>
          <p:nvPr/>
        </p:nvPicPr>
        <p:blipFill>
          <a:blip r:embed="rId2">
            <a:extLst/>
          </a:blip>
          <a:stretch>
            <a:fillRect/>
          </a:stretch>
        </p:blipFill>
        <p:spPr>
          <a:xfrm>
            <a:off x="0" y="105069"/>
            <a:ext cx="13004801" cy="954346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2" name="image1.jpg" descr="02"/>
          <p:cNvPicPr>
            <a:picLocks noChangeAspect="1"/>
          </p:cNvPicPr>
          <p:nvPr/>
        </p:nvPicPr>
        <p:blipFill>
          <a:blip r:embed="rId2">
            <a:extLst/>
          </a:blip>
          <a:stretch>
            <a:fillRect/>
          </a:stretch>
        </p:blipFill>
        <p:spPr>
          <a:xfrm>
            <a:off x="2185648" y="1104517"/>
            <a:ext cx="3285069" cy="3467947"/>
          </a:xfrm>
          <a:prstGeom prst="rect">
            <a:avLst/>
          </a:prstGeom>
          <a:ln w="12700">
            <a:miter lim="400000"/>
          </a:ln>
        </p:spPr>
      </p:pic>
      <p:pic>
        <p:nvPicPr>
          <p:cNvPr id="163" name="image2.png" descr="03"/>
          <p:cNvPicPr>
            <a:picLocks noChangeAspect="1"/>
          </p:cNvPicPr>
          <p:nvPr/>
        </p:nvPicPr>
        <p:blipFill>
          <a:blip r:embed="rId3">
            <a:extLst/>
          </a:blip>
          <a:stretch>
            <a:fillRect/>
          </a:stretch>
        </p:blipFill>
        <p:spPr>
          <a:xfrm>
            <a:off x="6808541" y="4876800"/>
            <a:ext cx="4068517" cy="4068516"/>
          </a:xfrm>
          <a:prstGeom prst="rect">
            <a:avLst/>
          </a:prstGeom>
          <a:ln w="12700">
            <a:miter lim="400000"/>
          </a:ln>
          <a:effectLst>
            <a:outerShdw sx="100000" sy="100000" kx="0" ky="0" algn="b" rotWithShape="0" blurRad="63500" dist="50800" dir="2700000">
              <a:srgbClr val="000000">
                <a:alpha val="74998"/>
              </a:srgbClr>
            </a:outerShdw>
          </a:effectLst>
        </p:spPr>
      </p:pic>
      <p:pic>
        <p:nvPicPr>
          <p:cNvPr id="164" name="WA_RS_ED_177_a.jpg" descr="WA_RS_ED_177_a"/>
          <p:cNvPicPr>
            <a:picLocks noChangeAspect="1"/>
          </p:cNvPicPr>
          <p:nvPr/>
        </p:nvPicPr>
        <p:blipFill>
          <a:blip r:embed="rId4">
            <a:extLst/>
          </a:blip>
          <a:srcRect l="14000" t="13513" r="12000" b="32433"/>
          <a:stretch>
            <a:fillRect/>
          </a:stretch>
        </p:blipFill>
        <p:spPr>
          <a:xfrm>
            <a:off x="1823368" y="5960533"/>
            <a:ext cx="4009814" cy="2167467"/>
          </a:xfrm>
          <a:prstGeom prst="rect">
            <a:avLst/>
          </a:prstGeom>
          <a:ln w="12700">
            <a:miter lim="400000"/>
          </a:ln>
          <a:effectLst>
            <a:outerShdw sx="100000" sy="100000" kx="0" ky="0" algn="b" rotWithShape="0" blurRad="88900" dist="50800" dir="2700000">
              <a:srgbClr val="000000">
                <a:alpha val="74998"/>
              </a:srgbClr>
            </a:outerShdw>
          </a:effectLst>
        </p:spPr>
      </p:pic>
      <p:pic>
        <p:nvPicPr>
          <p:cNvPr id="165" name="image4.jpeg" descr="WA_RS_ED_177_b"/>
          <p:cNvPicPr>
            <a:picLocks noChangeAspect="1"/>
          </p:cNvPicPr>
          <p:nvPr/>
        </p:nvPicPr>
        <p:blipFill>
          <a:blip r:embed="rId5">
            <a:extLst/>
          </a:blip>
          <a:srcRect l="10001" t="14925" r="6000" b="13432"/>
          <a:stretch>
            <a:fillRect/>
          </a:stretch>
        </p:blipFill>
        <p:spPr>
          <a:xfrm>
            <a:off x="6566919" y="1537931"/>
            <a:ext cx="4551681" cy="2600961"/>
          </a:xfrm>
          <a:prstGeom prst="rect">
            <a:avLst/>
          </a:prstGeom>
          <a:ln w="12700">
            <a:miter lim="400000"/>
          </a:ln>
          <a:effectLst>
            <a:outerShdw sx="100000" sy="100000" kx="0" ky="0" algn="b" rotWithShape="0" blurRad="88900" dist="50800" dir="2700000">
              <a:srgbClr val="000000">
                <a:alpha val="74998"/>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2"/>
                                        </p:tgtEl>
                                        <p:attrNameLst>
                                          <p:attrName>style.visibility</p:attrName>
                                        </p:attrNameLst>
                                      </p:cBhvr>
                                      <p:to>
                                        <p:strVal val="visible"/>
                                      </p:to>
                                    </p:set>
                                    <p:animEffect filter="dissolve" transition="in">
                                      <p:cBhvr>
                                        <p:cTn id="7" dur="1000"/>
                                        <p:tgtEl>
                                          <p:spTgt spid="162"/>
                                        </p:tgtEl>
                                      </p:cBhvr>
                                    </p:animEffect>
                                  </p:childTnLst>
                                </p:cTn>
                              </p:par>
                            </p:childTnLst>
                          </p:cTn>
                        </p:par>
                        <p:par>
                          <p:cTn id="8" fill="hold">
                            <p:stCondLst>
                              <p:cond delay="1000"/>
                            </p:stCondLst>
                            <p:childTnLst>
                              <p:par>
                                <p:cTn id="9" presetClass="entr" nodeType="afterEffect" presetID="9" grpId="2" fill="hold">
                                  <p:stCondLst>
                                    <p:cond delay="1000"/>
                                  </p:stCondLst>
                                  <p:iterate type="el" backwards="0">
                                    <p:tmAbs val="0"/>
                                  </p:iterate>
                                  <p:childTnLst>
                                    <p:set>
                                      <p:cBhvr>
                                        <p:cTn id="10" fill="hold"/>
                                        <p:tgtEl>
                                          <p:spTgt spid="163"/>
                                        </p:tgtEl>
                                        <p:attrNameLst>
                                          <p:attrName>style.visibility</p:attrName>
                                        </p:attrNameLst>
                                      </p:cBhvr>
                                      <p:to>
                                        <p:strVal val="visible"/>
                                      </p:to>
                                    </p:set>
                                    <p:animEffect filter="dissolve" transition="in">
                                      <p:cBhvr>
                                        <p:cTn id="11" dur="1000"/>
                                        <p:tgtEl>
                                          <p:spTgt spid="163"/>
                                        </p:tgtEl>
                                      </p:cBhvr>
                                    </p:animEffect>
                                  </p:childTnLst>
                                </p:cTn>
                              </p:par>
                            </p:childTnLst>
                          </p:cTn>
                        </p:par>
                        <p:par>
                          <p:cTn id="12" fill="hold">
                            <p:stCondLst>
                              <p:cond delay="3000"/>
                            </p:stCondLst>
                            <p:childTnLst>
                              <p:par>
                                <p:cTn id="13" presetClass="entr" nodeType="afterEffect" presetID="9" grpId="3" fill="hold">
                                  <p:stCondLst>
                                    <p:cond delay="1000"/>
                                  </p:stCondLst>
                                  <p:iterate type="el" backwards="0">
                                    <p:tmAbs val="0"/>
                                  </p:iterate>
                                  <p:childTnLst>
                                    <p:set>
                                      <p:cBhvr>
                                        <p:cTn id="14" fill="hold"/>
                                        <p:tgtEl>
                                          <p:spTgt spid="165"/>
                                        </p:tgtEl>
                                        <p:attrNameLst>
                                          <p:attrName>style.visibility</p:attrName>
                                        </p:attrNameLst>
                                      </p:cBhvr>
                                      <p:to>
                                        <p:strVal val="visible"/>
                                      </p:to>
                                    </p:set>
                                    <p:animEffect filter="dissolve" transition="in">
                                      <p:cBhvr>
                                        <p:cTn id="15" dur="1000"/>
                                        <p:tgtEl>
                                          <p:spTgt spid="165"/>
                                        </p:tgtEl>
                                      </p:cBhvr>
                                    </p:animEffect>
                                  </p:childTnLst>
                                </p:cTn>
                              </p:par>
                            </p:childTnLst>
                          </p:cTn>
                        </p:par>
                        <p:par>
                          <p:cTn id="16" fill="hold">
                            <p:stCondLst>
                              <p:cond delay="5000"/>
                            </p:stCondLst>
                            <p:childTnLst>
                              <p:par>
                                <p:cTn id="17" presetClass="entr" nodeType="afterEffect" presetID="9" grpId="4" fill="hold">
                                  <p:stCondLst>
                                    <p:cond delay="1000"/>
                                  </p:stCondLst>
                                  <p:iterate type="el" backwards="0">
                                    <p:tmAbs val="0"/>
                                  </p:iterate>
                                  <p:childTnLst>
                                    <p:set>
                                      <p:cBhvr>
                                        <p:cTn id="18" fill="hold"/>
                                        <p:tgtEl>
                                          <p:spTgt spid="164"/>
                                        </p:tgtEl>
                                        <p:attrNameLst>
                                          <p:attrName>style.visibility</p:attrName>
                                        </p:attrNameLst>
                                      </p:cBhvr>
                                      <p:to>
                                        <p:strVal val="visible"/>
                                      </p:to>
                                    </p:set>
                                    <p:animEffect filter="dissolve" transition="in">
                                      <p:cBhvr>
                                        <p:cTn id="19"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1"/>
      <p:bldP build="whole" bldLvl="1" animBg="1" rev="0" advAuto="0" spid="163" grpId="2"/>
      <p:bldP build="whole" bldLvl="1" animBg="1" rev="0" advAuto="0" spid="164" grpId="4"/>
      <p:bldP build="whole" bldLvl="1" animBg="1" rev="0" advAuto="0" spid="165" grpId="3"/>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idx="4294967295"/>
          </p:nvPr>
        </p:nvSpPr>
        <p:spPr>
          <a:xfrm>
            <a:off x="2492586" y="219004"/>
            <a:ext cx="10187095" cy="1517228"/>
          </a:xfrm>
          <a:prstGeom prst="rect">
            <a:avLst/>
          </a:prstGeom>
          <a:effectLst>
            <a:outerShdw sx="100000" sy="100000" kx="0" ky="0" algn="b" rotWithShape="0" blurRad="63500" dist="50800" dir="2700000">
              <a:srgbClr val="808080">
                <a:alpha val="75000"/>
              </a:srgbClr>
            </a:outerShdw>
          </a:effectLst>
        </p:spPr>
        <p:txBody>
          <a:bodyPr lIns="65023" tIns="65023" rIns="65023" bIns="65023" anchor="b"/>
          <a:lstStyle>
            <a:lvl1pPr algn="l" defTabSz="1300480">
              <a:defRPr b="1" sz="5600">
                <a:latin typeface="Lucida Grande"/>
                <a:ea typeface="Lucida Grande"/>
                <a:cs typeface="Lucida Grande"/>
                <a:sym typeface="Lucida Grande"/>
              </a:defRPr>
            </a:lvl1pPr>
          </a:lstStyle>
          <a:p>
            <a:pPr/>
            <a:r>
              <a:t>Connecting with today</a:t>
            </a:r>
          </a:p>
        </p:txBody>
      </p:sp>
      <p:sp>
        <p:nvSpPr>
          <p:cNvPr id="168" name="Shape 168"/>
          <p:cNvSpPr/>
          <p:nvPr>
            <p:ph type="body" sz="half" idx="4294967295"/>
          </p:nvPr>
        </p:nvSpPr>
        <p:spPr>
          <a:xfrm>
            <a:off x="2492586" y="1842346"/>
            <a:ext cx="4194952" cy="6827521"/>
          </a:xfrm>
          <a:prstGeom prst="rect">
            <a:avLst/>
          </a:prstGeom>
          <a:effectLst>
            <a:outerShdw sx="100000" sy="100000" kx="0" ky="0" algn="b" rotWithShape="0" blurRad="63500" dist="50800" dir="2700000">
              <a:srgbClr val="808080">
                <a:alpha val="75000"/>
              </a:srgbClr>
            </a:outerShdw>
          </a:effectLst>
        </p:spPr>
        <p:txBody>
          <a:bodyPr lIns="65023" tIns="65023" rIns="65023" bIns="65023" anchor="t"/>
          <a:lstStyle/>
          <a:p>
            <a:pPr marL="487680" indent="-487680" algn="ctr" defTabSz="1300480">
              <a:spcBef>
                <a:spcPts val="900"/>
              </a:spcBef>
              <a:buClr>
                <a:srgbClr val="CFBBFA"/>
              </a:buClr>
              <a:buSzTx/>
              <a:buFont typeface="Wingdings"/>
              <a:buNone/>
              <a:defRPr>
                <a:latin typeface="Lucida Grande"/>
                <a:ea typeface="Lucida Grande"/>
                <a:cs typeface="Lucida Grande"/>
                <a:sym typeface="Lucida Grande"/>
              </a:defRPr>
            </a:pPr>
          </a:p>
          <a:p>
            <a:pPr marL="487680" indent="-487680" algn="ctr" defTabSz="1300480">
              <a:spcBef>
                <a:spcPts val="900"/>
              </a:spcBef>
              <a:buClr>
                <a:srgbClr val="CFBBFA"/>
              </a:buClr>
              <a:buSzTx/>
              <a:buFont typeface="Wingdings"/>
              <a:buNone/>
              <a:defRPr>
                <a:latin typeface="Lucida Grande"/>
                <a:ea typeface="Lucida Grande"/>
                <a:cs typeface="Lucida Grande"/>
                <a:sym typeface="Lucida Grande"/>
              </a:defRPr>
            </a:pPr>
            <a:r>
              <a:t>‘666’</a:t>
            </a:r>
          </a:p>
          <a:p>
            <a:pPr marL="487680" indent="-487680" algn="ctr" defTabSz="1300480">
              <a:spcBef>
                <a:spcPts val="900"/>
              </a:spcBef>
              <a:buClr>
                <a:srgbClr val="CFBBFA"/>
              </a:buClr>
              <a:buSzTx/>
              <a:buFont typeface="Wingdings"/>
              <a:buNone/>
              <a:defRPr>
                <a:latin typeface="Lucida Grande"/>
                <a:ea typeface="Lucida Grande"/>
                <a:cs typeface="Lucida Grande"/>
                <a:sym typeface="Lucida Grande"/>
              </a:defRPr>
            </a:pPr>
          </a:p>
          <a:p>
            <a:pPr marL="487680" indent="-487680" algn="ctr" defTabSz="1300480">
              <a:spcBef>
                <a:spcPts val="900"/>
              </a:spcBef>
              <a:buClr>
                <a:srgbClr val="CFBBFA"/>
              </a:buClr>
              <a:buSzTx/>
              <a:buFont typeface="Wingdings"/>
              <a:buNone/>
              <a:defRPr>
                <a:latin typeface="Lucida Grande"/>
                <a:ea typeface="Lucida Grande"/>
                <a:cs typeface="Lucida Grande"/>
                <a:sym typeface="Lucida Grande"/>
              </a:defRPr>
            </a:pPr>
          </a:p>
          <a:p>
            <a:pPr marL="487680" indent="-487680" algn="ctr" defTabSz="1300480">
              <a:spcBef>
                <a:spcPts val="900"/>
              </a:spcBef>
              <a:buClr>
                <a:srgbClr val="CFBBFA"/>
              </a:buClr>
              <a:buSzTx/>
              <a:buFont typeface="Wingdings"/>
              <a:buNone/>
              <a:defRPr>
                <a:latin typeface="Lucida Grande"/>
                <a:ea typeface="Lucida Grande"/>
                <a:cs typeface="Lucida Grande"/>
                <a:sym typeface="Lucida Grande"/>
              </a:defRPr>
            </a:pPr>
          </a:p>
          <a:p>
            <a:pPr marL="487680" indent="-487680" algn="ctr" defTabSz="1300480">
              <a:spcBef>
                <a:spcPts val="900"/>
              </a:spcBef>
              <a:buClr>
                <a:srgbClr val="CFBBFA"/>
              </a:buClr>
              <a:buSzTx/>
              <a:buFont typeface="Wingdings"/>
              <a:buNone/>
              <a:defRPr>
                <a:latin typeface="Lucida Grande"/>
                <a:ea typeface="Lucida Grande"/>
                <a:cs typeface="Lucida Grande"/>
                <a:sym typeface="Lucida Grande"/>
              </a:defRPr>
            </a:pPr>
          </a:p>
          <a:p>
            <a:pPr marL="487680" indent="-487680" algn="ctr" defTabSz="1300480">
              <a:spcBef>
                <a:spcPts val="900"/>
              </a:spcBef>
              <a:buClr>
                <a:srgbClr val="CFBBFA"/>
              </a:buClr>
              <a:buSzTx/>
              <a:buFont typeface="Wingdings"/>
              <a:buNone/>
              <a:defRPr>
                <a:latin typeface="Lucida Grande"/>
                <a:ea typeface="Lucida Grande"/>
                <a:cs typeface="Lucida Grande"/>
                <a:sym typeface="Lucida Grande"/>
              </a:defRPr>
            </a:pPr>
            <a:r>
              <a:t>Roman</a:t>
            </a:r>
          </a:p>
          <a:p>
            <a:pPr marL="487680" indent="-487680" algn="ctr" defTabSz="1300480">
              <a:lnSpc>
                <a:spcPct val="60000"/>
              </a:lnSpc>
              <a:spcBef>
                <a:spcPts val="900"/>
              </a:spcBef>
              <a:buClr>
                <a:srgbClr val="CFBBFA"/>
              </a:buClr>
              <a:buSzTx/>
              <a:buFont typeface="Wingdings"/>
              <a:buNone/>
              <a:defRPr>
                <a:latin typeface="Lucida Grande"/>
                <a:ea typeface="Lucida Grande"/>
                <a:cs typeface="Lucida Grande"/>
                <a:sym typeface="Lucida Grande"/>
              </a:defRPr>
            </a:pPr>
            <a:r>
              <a:t>Imperial </a:t>
            </a:r>
          </a:p>
          <a:p>
            <a:pPr marL="487680" indent="-487680" algn="ctr" defTabSz="1300480">
              <a:lnSpc>
                <a:spcPct val="60000"/>
              </a:lnSpc>
              <a:spcBef>
                <a:spcPts val="900"/>
              </a:spcBef>
              <a:buClr>
                <a:srgbClr val="CFBBFA"/>
              </a:buClr>
              <a:buSzTx/>
              <a:buFont typeface="Wingdings"/>
              <a:buNone/>
              <a:defRPr>
                <a:latin typeface="Lucida Grande"/>
                <a:ea typeface="Lucida Grande"/>
                <a:cs typeface="Lucida Grande"/>
                <a:sym typeface="Lucida Grande"/>
              </a:defRPr>
            </a:pPr>
            <a:r>
              <a:t>power</a:t>
            </a:r>
          </a:p>
        </p:txBody>
      </p:sp>
      <p:sp>
        <p:nvSpPr>
          <p:cNvPr id="169" name="Shape 169"/>
          <p:cNvSpPr/>
          <p:nvPr/>
        </p:nvSpPr>
        <p:spPr>
          <a:xfrm>
            <a:off x="8344746" y="1950719"/>
            <a:ext cx="4334935" cy="5317830"/>
          </a:xfrm>
          <a:prstGeom prst="rect">
            <a:avLst/>
          </a:prstGeom>
          <a:ln w="12700">
            <a:miter lim="400000"/>
          </a:ln>
          <a:effectLst>
            <a:outerShdw sx="100000" sy="100000" kx="0" ky="0" algn="b" rotWithShape="0" blurRad="63500" dist="50800" dir="2700000">
              <a:srgbClr val="808080">
                <a:alpha val="75000"/>
              </a:srgbClr>
            </a:outerShdw>
          </a:effectLst>
          <a:extLst>
            <a:ext uri="{C572A759-6A51-4108-AA02-DFA0A04FC94B}">
              <ma14:wrappingTextBoxFlag xmlns:ma14="http://schemas.microsoft.com/office/mac/drawingml/2011/main" val="1"/>
            </a:ext>
          </a:extLst>
        </p:spPr>
        <p:txBody>
          <a:bodyPr lIns="65023" tIns="65023" rIns="65023" bIns="65023">
            <a:normAutofit fontScale="100000" lnSpcReduction="0"/>
          </a:bodyPr>
          <a:lstStyle/>
          <a:p>
            <a:pPr marL="487680" indent="-487680" defTabSz="1300480">
              <a:lnSpc>
                <a:spcPct val="110000"/>
              </a:lnSpc>
              <a:spcBef>
                <a:spcPts val="900"/>
              </a:spcBef>
              <a:defRPr sz="3800">
                <a:latin typeface="Lucida Grande"/>
                <a:ea typeface="Lucida Grande"/>
                <a:cs typeface="Lucida Grande"/>
                <a:sym typeface="Lucida Grande"/>
              </a:defRPr>
            </a:pPr>
            <a:r>
              <a:t>   Hitler, Rome, Europe, bar codes etc</a:t>
            </a:r>
          </a:p>
          <a:p>
            <a:pPr marL="487680" indent="-487680" defTabSz="1300480">
              <a:lnSpc>
                <a:spcPct val="110000"/>
              </a:lnSpc>
              <a:spcBef>
                <a:spcPts val="900"/>
              </a:spcBef>
              <a:defRPr sz="3800">
                <a:latin typeface="Lucida Grande"/>
                <a:ea typeface="Lucida Grande"/>
                <a:cs typeface="Lucida Grande"/>
                <a:sym typeface="Lucida Grande"/>
              </a:defRPr>
            </a:pPr>
          </a:p>
          <a:p>
            <a:pPr marL="487680" indent="-487680" defTabSz="1300480">
              <a:lnSpc>
                <a:spcPct val="110000"/>
              </a:lnSpc>
              <a:spcBef>
                <a:spcPts val="900"/>
              </a:spcBef>
              <a:defRPr sz="3800">
                <a:latin typeface="Lucida Grande"/>
                <a:ea typeface="Lucida Grande"/>
                <a:cs typeface="Lucida Grande"/>
                <a:sym typeface="Lucida Grande"/>
              </a:defRPr>
            </a:pPr>
          </a:p>
          <a:p>
            <a:pPr marL="487680" indent="-487680" defTabSz="1300480">
              <a:lnSpc>
                <a:spcPct val="110000"/>
              </a:lnSpc>
              <a:spcBef>
                <a:spcPts val="900"/>
              </a:spcBef>
              <a:defRPr sz="3800">
                <a:latin typeface="Lucida Grande"/>
                <a:ea typeface="Lucida Grande"/>
                <a:cs typeface="Lucida Grande"/>
                <a:sym typeface="Lucida Grande"/>
              </a:defRPr>
            </a:pPr>
          </a:p>
          <a:p>
            <a:pPr marL="487680" indent="-487680" defTabSz="1300480">
              <a:lnSpc>
                <a:spcPct val="110000"/>
              </a:lnSpc>
              <a:spcBef>
                <a:spcPts val="900"/>
              </a:spcBef>
              <a:defRPr sz="1400">
                <a:latin typeface="Lucida Grande"/>
                <a:ea typeface="Lucida Grande"/>
                <a:cs typeface="Lucida Grande"/>
                <a:sym typeface="Lucida Grande"/>
              </a:defRPr>
            </a:pPr>
          </a:p>
          <a:p>
            <a:pPr marL="487680" indent="-487680" defTabSz="1300480">
              <a:lnSpc>
                <a:spcPct val="110000"/>
              </a:lnSpc>
              <a:spcBef>
                <a:spcPts val="900"/>
              </a:spcBef>
              <a:defRPr sz="3800">
                <a:latin typeface="Lucida Grande"/>
                <a:ea typeface="Lucida Grande"/>
                <a:cs typeface="Lucida Grande"/>
                <a:sym typeface="Lucida Grande"/>
              </a:defRPr>
            </a:pPr>
            <a:r>
              <a:t>  Beastliness</a:t>
            </a:r>
          </a:p>
        </p:txBody>
      </p:sp>
      <p:sp>
        <p:nvSpPr>
          <p:cNvPr id="170" name="Shape 170"/>
          <p:cNvSpPr/>
          <p:nvPr/>
        </p:nvSpPr>
        <p:spPr>
          <a:xfrm>
            <a:off x="5635413" y="2926079"/>
            <a:ext cx="3251201" cy="1"/>
          </a:xfrm>
          <a:prstGeom prst="line">
            <a:avLst/>
          </a:prstGeom>
          <a:ln w="38100">
            <a:solidFill>
              <a:srgbClr val="FFFFFF"/>
            </a:solidFill>
            <a:prstDash val="dash"/>
            <a:tailEnd type="triangle"/>
          </a:ln>
          <a:effectLst>
            <a:outerShdw sx="100000" sy="100000" kx="0" ky="0" algn="b" rotWithShape="0" blurRad="88900" dist="50800" dir="2700000">
              <a:srgbClr val="3E3E5C">
                <a:alpha val="74996"/>
              </a:srgbClr>
            </a:outerShdw>
          </a:effectLst>
        </p:spPr>
        <p:txBody>
          <a:bodyPr lIns="65023" tIns="65023" rIns="65023" bIns="65023"/>
          <a:lstStyle/>
          <a:p>
            <a:pPr algn="l" defTabSz="1300480">
              <a:defRPr sz="3400">
                <a:latin typeface="Lucida Grande"/>
                <a:ea typeface="Lucida Grande"/>
                <a:cs typeface="Lucida Grande"/>
                <a:sym typeface="Lucida Grande"/>
              </a:defRPr>
            </a:pPr>
          </a:p>
        </p:txBody>
      </p:sp>
      <p:sp>
        <p:nvSpPr>
          <p:cNvPr id="171" name="Shape 171"/>
          <p:cNvSpPr/>
          <p:nvPr/>
        </p:nvSpPr>
        <p:spPr>
          <a:xfrm flipH="1">
            <a:off x="4551679" y="3684693"/>
            <a:ext cx="1" cy="2384214"/>
          </a:xfrm>
          <a:prstGeom prst="line">
            <a:avLst/>
          </a:prstGeom>
          <a:ln w="38100">
            <a:solidFill>
              <a:srgbClr val="FFFFFF"/>
            </a:solidFill>
            <a:tailEnd type="triangle"/>
          </a:ln>
          <a:effectLst>
            <a:outerShdw sx="100000" sy="100000" kx="0" ky="0" algn="b" rotWithShape="0" blurRad="88900" dist="50800" dir="2700000">
              <a:srgbClr val="3E3E5C">
                <a:alpha val="74996"/>
              </a:srgbClr>
            </a:outerShdw>
          </a:effectLst>
        </p:spPr>
        <p:txBody>
          <a:bodyPr lIns="65023" tIns="65023" rIns="65023" bIns="65023"/>
          <a:lstStyle/>
          <a:p>
            <a:pPr algn="l" defTabSz="1300480">
              <a:defRPr sz="3400">
                <a:latin typeface="Lucida Grande"/>
                <a:ea typeface="Lucida Grande"/>
                <a:cs typeface="Lucida Grande"/>
                <a:sym typeface="Lucida Grande"/>
              </a:defRPr>
            </a:pPr>
          </a:p>
        </p:txBody>
      </p:sp>
      <p:sp>
        <p:nvSpPr>
          <p:cNvPr id="172" name="Shape 172"/>
          <p:cNvSpPr/>
          <p:nvPr/>
        </p:nvSpPr>
        <p:spPr>
          <a:xfrm>
            <a:off x="6285653" y="7152640"/>
            <a:ext cx="2275841" cy="1"/>
          </a:xfrm>
          <a:prstGeom prst="line">
            <a:avLst/>
          </a:prstGeom>
          <a:ln w="38100">
            <a:solidFill>
              <a:srgbClr val="FFFFFF"/>
            </a:solidFill>
            <a:tailEnd type="triangle"/>
          </a:ln>
          <a:effectLst>
            <a:outerShdw sx="100000" sy="100000" kx="0" ky="0" algn="b" rotWithShape="0" blurRad="88900" dist="50800" dir="2700000">
              <a:srgbClr val="3E3E5C">
                <a:alpha val="74996"/>
              </a:srgbClr>
            </a:outerShdw>
          </a:effectLst>
        </p:spPr>
        <p:txBody>
          <a:bodyPr lIns="65023" tIns="65023" rIns="65023" bIns="65023"/>
          <a:lstStyle/>
          <a:p>
            <a:pPr algn="l" defTabSz="1300480">
              <a:defRPr sz="3400">
                <a:latin typeface="Lucida Grande"/>
                <a:ea typeface="Lucida Grande"/>
                <a:cs typeface="Lucida Grande"/>
                <a:sym typeface="Lucida Grande"/>
              </a:defRPr>
            </a:pPr>
          </a:p>
        </p:txBody>
      </p:sp>
      <p:sp>
        <p:nvSpPr>
          <p:cNvPr id="173" name="Shape 173"/>
          <p:cNvSpPr/>
          <p:nvPr/>
        </p:nvSpPr>
        <p:spPr>
          <a:xfrm flipV="1">
            <a:off x="10728960" y="4551679"/>
            <a:ext cx="1" cy="1733975"/>
          </a:xfrm>
          <a:prstGeom prst="line">
            <a:avLst/>
          </a:prstGeom>
          <a:ln w="38100">
            <a:solidFill>
              <a:srgbClr val="FFFFFF"/>
            </a:solidFill>
            <a:tailEnd type="triangle"/>
          </a:ln>
          <a:effectLst>
            <a:outerShdw sx="100000" sy="100000" kx="0" ky="0" algn="b" rotWithShape="0" blurRad="88900" dist="50800" dir="2700000">
              <a:srgbClr val="353062">
                <a:alpha val="74996"/>
              </a:srgbClr>
            </a:outerShdw>
          </a:effectLst>
        </p:spPr>
        <p:txBody>
          <a:bodyPr lIns="65023" tIns="65023" rIns="65023" bIns="65023"/>
          <a:lstStyle/>
          <a:p>
            <a:pPr algn="l" defTabSz="1300480">
              <a:defRPr sz="3400">
                <a:latin typeface="Lucida Grande"/>
                <a:ea typeface="Lucida Grande"/>
                <a:cs typeface="Lucida Grande"/>
                <a:sym typeface="Lucida Grande"/>
              </a:defRPr>
            </a:pP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171"/>
                                        </p:tgtEl>
                                        <p:attrNameLst>
                                          <p:attrName>style.visibility</p:attrName>
                                        </p:attrNameLst>
                                      </p:cBhvr>
                                      <p:to>
                                        <p:strVal val="visible"/>
                                      </p:to>
                                    </p:set>
                                    <p:animEffect filter="wipe(up)" transition="in">
                                      <p:cBhvr>
                                        <p:cTn id="7" dur="2000"/>
                                        <p:tgtEl>
                                          <p:spTgt spid="171"/>
                                        </p:tgtEl>
                                      </p:cBhvr>
                                    </p:animEffect>
                                  </p:childTnLst>
                                </p:cTn>
                              </p:par>
                            </p:childTnLst>
                          </p:cTn>
                        </p:par>
                        <p:par>
                          <p:cTn id="8" fill="hold">
                            <p:stCondLst>
                              <p:cond delay="2000"/>
                            </p:stCondLst>
                            <p:childTnLst>
                              <p:par>
                                <p:cTn id="9" presetClass="entr" nodeType="afterEffect" presetID="9" grpId="2" fill="hold">
                                  <p:stCondLst>
                                    <p:cond delay="0"/>
                                  </p:stCondLst>
                                  <p:iterate type="el" backwards="0">
                                    <p:tmAbs val="0"/>
                                  </p:iterate>
                                  <p:childTnLst>
                                    <p:set>
                                      <p:cBhvr>
                                        <p:cTn id="10" fill="hold"/>
                                        <p:tgtEl>
                                          <p:spTgt spid="168">
                                            <p:txEl>
                                              <p:pRg st="6" end="6"/>
                                            </p:txEl>
                                          </p:spTgt>
                                        </p:tgtEl>
                                        <p:attrNameLst>
                                          <p:attrName>style.visibility</p:attrName>
                                        </p:attrNameLst>
                                      </p:cBhvr>
                                      <p:to>
                                        <p:strVal val="visible"/>
                                      </p:to>
                                    </p:set>
                                    <p:animEffect filter="dissolve" transition="in">
                                      <p:cBhvr>
                                        <p:cTn id="11" dur="500"/>
                                        <p:tgtEl>
                                          <p:spTgt spid="168">
                                            <p:txEl>
                                              <p:pRg st="6" end="6"/>
                                            </p:txEl>
                                          </p:spTgt>
                                        </p:tgtEl>
                                      </p:cBhvr>
                                    </p:animEffect>
                                  </p:childTnLst>
                                </p:cTn>
                              </p:par>
                            </p:childTnLst>
                          </p:cTn>
                        </p:par>
                        <p:par>
                          <p:cTn id="12" fill="hold">
                            <p:stCondLst>
                              <p:cond delay="2500"/>
                            </p:stCondLst>
                            <p:childTnLst>
                              <p:par>
                                <p:cTn id="13" presetClass="entr" nodeType="afterEffect" presetID="9" grpId="2" fill="hold">
                                  <p:stCondLst>
                                    <p:cond delay="0"/>
                                  </p:stCondLst>
                                  <p:iterate type="el" backwards="0">
                                    <p:tmAbs val="0"/>
                                  </p:iterate>
                                  <p:childTnLst>
                                    <p:set>
                                      <p:cBhvr>
                                        <p:cTn id="14" fill="hold"/>
                                        <p:tgtEl>
                                          <p:spTgt spid="168">
                                            <p:txEl>
                                              <p:pRg st="7" end="7"/>
                                            </p:txEl>
                                          </p:spTgt>
                                        </p:tgtEl>
                                        <p:attrNameLst>
                                          <p:attrName>style.visibility</p:attrName>
                                        </p:attrNameLst>
                                      </p:cBhvr>
                                      <p:to>
                                        <p:strVal val="visible"/>
                                      </p:to>
                                    </p:set>
                                    <p:animEffect filter="dissolve" transition="in">
                                      <p:cBhvr>
                                        <p:cTn id="15" dur="500"/>
                                        <p:tgtEl>
                                          <p:spTgt spid="168">
                                            <p:txEl>
                                              <p:pRg st="7" end="7"/>
                                            </p:txEl>
                                          </p:spTgt>
                                        </p:tgtEl>
                                      </p:cBhvr>
                                    </p:animEffect>
                                  </p:childTnLst>
                                </p:cTn>
                              </p:par>
                            </p:childTnLst>
                          </p:cTn>
                        </p:par>
                        <p:par>
                          <p:cTn id="16" fill="hold">
                            <p:stCondLst>
                              <p:cond delay="3000"/>
                            </p:stCondLst>
                            <p:childTnLst>
                              <p:par>
                                <p:cTn id="17" presetClass="entr" nodeType="afterEffect" presetID="9" grpId="2" fill="hold">
                                  <p:stCondLst>
                                    <p:cond delay="0"/>
                                  </p:stCondLst>
                                  <p:iterate type="el" backwards="0">
                                    <p:tmAbs val="0"/>
                                  </p:iterate>
                                  <p:childTnLst>
                                    <p:set>
                                      <p:cBhvr>
                                        <p:cTn id="18" fill="hold"/>
                                        <p:tgtEl>
                                          <p:spTgt spid="168">
                                            <p:txEl>
                                              <p:pRg st="8" end="8"/>
                                            </p:txEl>
                                          </p:spTgt>
                                        </p:tgtEl>
                                        <p:attrNameLst>
                                          <p:attrName>style.visibility</p:attrName>
                                        </p:attrNameLst>
                                      </p:cBhvr>
                                      <p:to>
                                        <p:strVal val="visible"/>
                                      </p:to>
                                    </p:set>
                                    <p:animEffect filter="dissolve" transition="in">
                                      <p:cBhvr>
                                        <p:cTn id="19" dur="500"/>
                                        <p:tgtEl>
                                          <p:spTgt spid="168">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8" presetID="22" grpId="3" fill="hold">
                                  <p:stCondLst>
                                    <p:cond delay="0"/>
                                  </p:stCondLst>
                                  <p:iterate type="el" backwards="0">
                                    <p:tmAbs val="0"/>
                                  </p:iterate>
                                  <p:childTnLst>
                                    <p:set>
                                      <p:cBhvr>
                                        <p:cTn id="23" fill="hold"/>
                                        <p:tgtEl>
                                          <p:spTgt spid="172"/>
                                        </p:tgtEl>
                                        <p:attrNameLst>
                                          <p:attrName>style.visibility</p:attrName>
                                        </p:attrNameLst>
                                      </p:cBhvr>
                                      <p:to>
                                        <p:strVal val="visible"/>
                                      </p:to>
                                    </p:set>
                                    <p:animEffect filter="wipe(left)" transition="in">
                                      <p:cBhvr>
                                        <p:cTn id="24" dur="2000"/>
                                        <p:tgtEl>
                                          <p:spTgt spid="172"/>
                                        </p:tgtEl>
                                      </p:cBhvr>
                                    </p:animEffect>
                                  </p:childTnLst>
                                </p:cTn>
                              </p:par>
                            </p:childTnLst>
                          </p:cTn>
                        </p:par>
                        <p:par>
                          <p:cTn id="25" fill="hold">
                            <p:stCondLst>
                              <p:cond delay="2000"/>
                            </p:stCondLst>
                            <p:childTnLst>
                              <p:par>
                                <p:cTn id="26" presetClass="entr" nodeType="afterEffect" presetID="9" grpId="4" fill="hold">
                                  <p:stCondLst>
                                    <p:cond delay="0"/>
                                  </p:stCondLst>
                                  <p:iterate type="el" backwards="0">
                                    <p:tmAbs val="0"/>
                                  </p:iterate>
                                  <p:childTnLst>
                                    <p:set>
                                      <p:cBhvr>
                                        <p:cTn id="27" fill="hold"/>
                                        <p:tgtEl>
                                          <p:spTgt spid="169">
                                            <p:txEl>
                                              <p:pRg st="5" end="5"/>
                                            </p:txEl>
                                          </p:spTgt>
                                        </p:tgtEl>
                                        <p:attrNameLst>
                                          <p:attrName>style.visibility</p:attrName>
                                        </p:attrNameLst>
                                      </p:cBhvr>
                                      <p:to>
                                        <p:strVal val="visible"/>
                                      </p:to>
                                    </p:set>
                                    <p:animEffect filter="dissolve" transition="in">
                                      <p:cBhvr>
                                        <p:cTn id="28" dur="500"/>
                                        <p:tgtEl>
                                          <p:spTgt spid="16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2" grpId="5" fill="hold">
                                  <p:stCondLst>
                                    <p:cond delay="0"/>
                                  </p:stCondLst>
                                  <p:iterate type="el" backwards="0">
                                    <p:tmAbs val="0"/>
                                  </p:iterate>
                                  <p:childTnLst>
                                    <p:set>
                                      <p:cBhvr>
                                        <p:cTn id="32" fill="hold"/>
                                        <p:tgtEl>
                                          <p:spTgt spid="173"/>
                                        </p:tgtEl>
                                        <p:attrNameLst>
                                          <p:attrName>style.visibility</p:attrName>
                                        </p:attrNameLst>
                                      </p:cBhvr>
                                      <p:to>
                                        <p:strVal val="visible"/>
                                      </p:to>
                                    </p:set>
                                    <p:animEffect filter="wipe(down)" transition="in">
                                      <p:cBhvr>
                                        <p:cTn id="33" dur="2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5"/>
      <p:bldP build="whole" bldLvl="1" animBg="1" rev="0" advAuto="0" spid="172" grpId="3"/>
      <p:bldP build="p" bldLvl="5" animBg="1" rev="0" advAuto="0" spid="168" grpId="2"/>
      <p:bldP build="p" bldLvl="5" animBg="1" rev="0" advAuto="0" spid="169" grpId="4"/>
      <p:bldP build="whole" bldLvl="1" animBg="1" rev="0" advAuto="0" spid="171"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nvSpPr>
        <p:spPr>
          <a:xfrm>
            <a:off x="1312968" y="2971800"/>
            <a:ext cx="10378864" cy="381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spcBef>
                <a:spcPts val="4200"/>
              </a:spcBef>
              <a:defRPr sz="3800"/>
            </a:pPr>
            <a:r>
              <a:t>1. Power and greatness</a:t>
            </a:r>
          </a:p>
          <a:p>
            <a:pPr lvl="1">
              <a:spcBef>
                <a:spcPts val="4200"/>
              </a:spcBef>
              <a:defRPr sz="3800"/>
            </a:pPr>
            <a:r>
              <a:t>Myths of empire: </a:t>
            </a:r>
          </a:p>
          <a:p>
            <a:pPr lvl="1">
              <a:spcBef>
                <a:spcPts val="1000"/>
              </a:spcBef>
              <a:defRPr sz="3800"/>
            </a:pPr>
            <a:r>
              <a:t>victorious, eternal, peaceful, wanted, beneficial</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nvSpPr>
        <p:spPr>
          <a:xfrm>
            <a:off x="1312968" y="2501899"/>
            <a:ext cx="10378864" cy="474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spcBef>
                <a:spcPts val="4200"/>
              </a:spcBef>
              <a:defRPr sz="3800"/>
            </a:pPr>
            <a:r>
              <a:t>1. Power and greatness</a:t>
            </a:r>
          </a:p>
          <a:p>
            <a:pPr lvl="1">
              <a:spcBef>
                <a:spcPts val="4200"/>
              </a:spcBef>
              <a:defRPr sz="3800"/>
            </a:pPr>
            <a:r>
              <a:t>2. Chaos and meaning</a:t>
            </a:r>
          </a:p>
          <a:p>
            <a:pPr lvl="1">
              <a:spcBef>
                <a:spcPts val="4200"/>
              </a:spcBef>
              <a:defRPr sz="3800"/>
            </a:pPr>
            <a:r>
              <a:t>3. Economic exploitation and materialism</a:t>
            </a:r>
          </a:p>
          <a:p>
            <a:pPr lvl="1">
              <a:spcBef>
                <a:spcPts val="4200"/>
              </a:spcBef>
              <a:defRPr sz="3800"/>
            </a:pPr>
            <a:r>
              <a:t>4. Environmental destruction</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7">
                                            <p:bg/>
                                          </p:spTgt>
                                        </p:tgtEl>
                                        <p:attrNameLst>
                                          <p:attrName>style.visibility</p:attrName>
                                        </p:attrNameLst>
                                      </p:cBhvr>
                                      <p:to>
                                        <p:strVal val="visible"/>
                                      </p:to>
                                    </p:set>
                                    <p:animEffect filter="dissolve" transition="in">
                                      <p:cBhvr>
                                        <p:cTn id="7" dur="1000"/>
                                        <p:tgtEl>
                                          <p:spTgt spid="177">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77">
                                            <p:txEl>
                                              <p:pRg st="0" end="0"/>
                                            </p:txEl>
                                          </p:spTgt>
                                        </p:tgtEl>
                                        <p:attrNameLst>
                                          <p:attrName>style.visibility</p:attrName>
                                        </p:attrNameLst>
                                      </p:cBhvr>
                                      <p:to>
                                        <p:strVal val="visible"/>
                                      </p:to>
                                    </p:set>
                                    <p:animEffect filter="dissolve" transition="in">
                                      <p:cBhvr>
                                        <p:cTn id="10" dur="1000"/>
                                        <p:tgtEl>
                                          <p:spTgt spid="17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77">
                                            <p:txEl>
                                              <p:pRg st="1" end="1"/>
                                            </p:txEl>
                                          </p:spTgt>
                                        </p:tgtEl>
                                        <p:attrNameLst>
                                          <p:attrName>style.visibility</p:attrName>
                                        </p:attrNameLst>
                                      </p:cBhvr>
                                      <p:to>
                                        <p:strVal val="visible"/>
                                      </p:to>
                                    </p:set>
                                    <p:animEffect filter="dissolve" transition="in">
                                      <p:cBhvr>
                                        <p:cTn id="15" dur="1000"/>
                                        <p:tgtEl>
                                          <p:spTgt spid="17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77">
                                            <p:txEl>
                                              <p:pRg st="2" end="2"/>
                                            </p:txEl>
                                          </p:spTgt>
                                        </p:tgtEl>
                                        <p:attrNameLst>
                                          <p:attrName>style.visibility</p:attrName>
                                        </p:attrNameLst>
                                      </p:cBhvr>
                                      <p:to>
                                        <p:strVal val="visible"/>
                                      </p:to>
                                    </p:set>
                                    <p:animEffect filter="dissolve" transition="in">
                                      <p:cBhvr>
                                        <p:cTn id="20" dur="1000"/>
                                        <p:tgtEl>
                                          <p:spTgt spid="17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77">
                                            <p:txEl>
                                              <p:pRg st="3" end="3"/>
                                            </p:txEl>
                                          </p:spTgt>
                                        </p:tgtEl>
                                        <p:attrNameLst>
                                          <p:attrName>style.visibility</p:attrName>
                                        </p:attrNameLst>
                                      </p:cBhvr>
                                      <p:to>
                                        <p:strVal val="visible"/>
                                      </p:to>
                                    </p:set>
                                    <p:animEffect filter="dissolve" transition="in">
                                      <p:cBhvr>
                                        <p:cTn id="25" dur="1000"/>
                                        <p:tgtEl>
                                          <p:spTgt spid="17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77">
                                            <p:txEl>
                                              <p:pRg st="4" end="4"/>
                                            </p:txEl>
                                          </p:spTgt>
                                        </p:tgtEl>
                                        <p:attrNameLst>
                                          <p:attrName>style.visibility</p:attrName>
                                        </p:attrNameLst>
                                      </p:cBhvr>
                                      <p:to>
                                        <p:strVal val="visible"/>
                                      </p:to>
                                    </p:set>
                                    <p:animEffect filter="dissolve" transition="in">
                                      <p:cBhvr>
                                        <p:cTn id="30" dur="1000"/>
                                        <p:tgtEl>
                                          <p:spTgt spid="17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7"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Screen Shot 2018-11-15 at 09.53.40.png"/>
          <p:cNvPicPr>
            <a:picLocks noChangeAspect="1"/>
          </p:cNvPicPr>
          <p:nvPr/>
        </p:nvPicPr>
        <p:blipFill>
          <a:blip r:embed="rId2">
            <a:extLst/>
          </a:blip>
          <a:stretch>
            <a:fillRect/>
          </a:stretch>
        </p:blipFill>
        <p:spPr>
          <a:xfrm>
            <a:off x="927732" y="9123"/>
            <a:ext cx="11149336" cy="973535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0" name="Screen Shot 2018-11-15 at 09.54.39.png"/>
          <p:cNvPicPr>
            <a:picLocks noChangeAspect="1"/>
          </p:cNvPicPr>
          <p:nvPr/>
        </p:nvPicPr>
        <p:blipFill>
          <a:blip r:embed="rId2">
            <a:extLst/>
          </a:blip>
          <a:stretch>
            <a:fillRect/>
          </a:stretch>
        </p:blipFill>
        <p:spPr>
          <a:xfrm>
            <a:off x="1330407" y="22726"/>
            <a:ext cx="10343986" cy="970814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nvSpPr>
        <p:spPr>
          <a:xfrm>
            <a:off x="1312968" y="2197100"/>
            <a:ext cx="10378864" cy="535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spcBef>
                <a:spcPts val="4200"/>
              </a:spcBef>
              <a:defRPr sz="3800"/>
            </a:pPr>
            <a:r>
              <a:t>It also forced all people, great and small, rich and poor, free and slave, to receive a mark on their right hands or on their foreheads, so that </a:t>
            </a:r>
            <a:r>
              <a:t>they could not buy or sell</a:t>
            </a:r>
            <a:r>
              <a:t> unless they had the mark, which is the name of the beast or the number of its name. This calls for wisdom. Let those who have insight calculate the number of the beast, for it is the number of a man. That number is 666. (Rev 13.16–18)</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4" name="iu.jpg"/>
          <p:cNvPicPr>
            <a:picLocks noChangeAspect="1"/>
          </p:cNvPicPr>
          <p:nvPr/>
        </p:nvPicPr>
        <p:blipFill>
          <a:blip r:embed="rId2">
            <a:extLst/>
          </a:blip>
          <a:stretch>
            <a:fillRect/>
          </a:stretch>
        </p:blipFill>
        <p:spPr>
          <a:xfrm>
            <a:off x="257901" y="14416"/>
            <a:ext cx="12488998" cy="972476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nvSpPr>
        <p:spPr>
          <a:xfrm>
            <a:off x="1312968" y="2197085"/>
            <a:ext cx="10378864" cy="53594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spcBef>
                <a:spcPts val="4200"/>
              </a:spcBef>
              <a:defRPr sz="3800"/>
            </a:pPr>
            <a:r>
              <a:t>It also forced all people, great and small, rich and poor, free and slave, to receive a mark on their </a:t>
            </a:r>
            <a:r>
              <a:rPr b="1">
                <a:latin typeface="Helvetica"/>
                <a:ea typeface="Helvetica"/>
                <a:cs typeface="Helvetica"/>
                <a:sym typeface="Helvetica"/>
              </a:rPr>
              <a:t>right hands or on their foreheads</a:t>
            </a:r>
            <a:r>
              <a:t>, so that </a:t>
            </a:r>
            <a:r>
              <a:t>they could not buy or sell</a:t>
            </a:r>
            <a:r>
              <a:t> unless they had the mark, which is </a:t>
            </a:r>
            <a:r>
              <a:rPr b="1">
                <a:latin typeface="Helvetica"/>
                <a:ea typeface="Helvetica"/>
                <a:cs typeface="Helvetica"/>
                <a:sym typeface="Helvetica"/>
              </a:rPr>
              <a:t>the name of the beast</a:t>
            </a:r>
            <a:r>
              <a:t> or the number of its name. This calls for wisdom. Let those who have insight calculate the number of the beast, </a:t>
            </a:r>
            <a:r>
              <a:rPr b="1">
                <a:latin typeface="Helvetica"/>
                <a:ea typeface="Helvetica"/>
                <a:cs typeface="Helvetica"/>
                <a:sym typeface="Helvetica"/>
              </a:rPr>
              <a:t>for it is the number of a man</a:t>
            </a:r>
            <a:r>
              <a:t>. That number is 666. (Rev 13.16–18)</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nvSpPr>
        <p:spPr>
          <a:xfrm>
            <a:off x="1312968" y="3416292"/>
            <a:ext cx="10378864" cy="2921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spcBef>
                <a:spcPts val="4200"/>
              </a:spcBef>
              <a:defRPr sz="3800"/>
            </a:pPr>
            <a:r>
              <a:t>Roland Barthes</a:t>
            </a:r>
          </a:p>
          <a:p>
            <a:pPr lvl="1">
              <a:spcBef>
                <a:spcPts val="4200"/>
              </a:spcBef>
              <a:defRPr sz="3800"/>
            </a:pPr>
            <a:r>
              <a:rPr b="1">
                <a:latin typeface="Helvetica"/>
                <a:ea typeface="Helvetica"/>
                <a:cs typeface="Helvetica"/>
                <a:sym typeface="Helvetica"/>
              </a:rPr>
              <a:t>writerly</a:t>
            </a:r>
            <a:r>
              <a:t> texts: the writer controls meaning</a:t>
            </a:r>
          </a:p>
          <a:p>
            <a:pPr lvl="1">
              <a:spcBef>
                <a:spcPts val="4200"/>
              </a:spcBef>
              <a:defRPr sz="3800"/>
            </a:pPr>
            <a:r>
              <a:rPr b="1">
                <a:latin typeface="Helvetica"/>
                <a:ea typeface="Helvetica"/>
                <a:cs typeface="Helvetica"/>
                <a:sym typeface="Helvetica"/>
              </a:rPr>
              <a:t>readerly</a:t>
            </a:r>
            <a:r>
              <a:t> texts: the reader creates meaning</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nvSpPr>
        <p:spPr>
          <a:xfrm>
            <a:off x="484279" y="1181099"/>
            <a:ext cx="12036242" cy="739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spcBef>
                <a:spcPts val="4200"/>
              </a:spcBef>
              <a:defRPr sz="3800"/>
            </a:pPr>
            <a:r>
              <a:t>1.1 The revelation of Jesus Christ 			(apocalyptic)</a:t>
            </a:r>
          </a:p>
          <a:p>
            <a:pPr lvl="1" algn="l">
              <a:spcBef>
                <a:spcPts val="4200"/>
              </a:spcBef>
              <a:defRPr sz="3800"/>
            </a:pPr>
            <a:r>
              <a:t>1.3 Blessed is the one 							(benediction)</a:t>
            </a:r>
          </a:p>
          <a:p>
            <a:pPr lvl="1" algn="l">
              <a:spcBef>
                <a:spcPts val="4200"/>
              </a:spcBef>
              <a:defRPr sz="3800"/>
            </a:pPr>
            <a:r>
              <a:t>1.4 John: to the seven churches 			(epistle)</a:t>
            </a:r>
          </a:p>
          <a:p>
            <a:pPr lvl="1" algn="l">
              <a:spcBef>
                <a:spcPts val="4200"/>
              </a:spcBef>
              <a:defRPr sz="3800"/>
            </a:pPr>
            <a:r>
              <a:t>1.5 To whom who loved us… 				(doxology)</a:t>
            </a:r>
          </a:p>
          <a:p>
            <a:pPr lvl="1" algn="l">
              <a:spcBef>
                <a:spcPts val="4200"/>
              </a:spcBef>
              <a:defRPr sz="3800"/>
            </a:pPr>
            <a:r>
              <a:t>1.7 Look, he is coming with the clouds 	(apocalyptic)</a:t>
            </a:r>
          </a:p>
          <a:p>
            <a:pPr lvl="1" algn="l">
              <a:spcBef>
                <a:spcPts val="4200"/>
              </a:spcBef>
              <a:defRPr sz="3800"/>
            </a:pPr>
            <a:r>
              <a:t>1.8 …thus says the Lord… 					(prophetic)</a:t>
            </a:r>
          </a:p>
          <a:p>
            <a:pPr lvl="1" algn="l">
              <a:spcBef>
                <a:spcPts val="4200"/>
              </a:spcBef>
              <a:defRPr sz="3800"/>
            </a:pPr>
            <a:r>
              <a:t>1.9 I, John, your brother 						(epistle)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nvSpPr>
        <p:spPr>
          <a:xfrm>
            <a:off x="1312968" y="2806688"/>
            <a:ext cx="10378864" cy="41402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spcBef>
                <a:spcPts val="4200"/>
              </a:spcBef>
              <a:defRPr sz="3800"/>
            </a:pPr>
            <a:r>
              <a:t>The revelation from Jesus Christ, which God gave him to show his servants what must soon take place. He made it known by </a:t>
            </a:r>
            <a:r>
              <a:rPr b="1">
                <a:latin typeface="Helvetica"/>
                <a:ea typeface="Helvetica"/>
                <a:cs typeface="Helvetica"/>
                <a:sym typeface="Helvetica"/>
              </a:rPr>
              <a:t>sending his angel</a:t>
            </a:r>
            <a:r>
              <a:t> to his servant John… (1.3)</a:t>
            </a:r>
          </a:p>
          <a:p>
            <a:pPr lvl="1" algn="l">
              <a:spcBef>
                <a:spcPts val="4200"/>
              </a:spcBef>
              <a:defRPr sz="3800"/>
            </a:pPr>
            <a:r>
              <a:t>I, Jesus, have </a:t>
            </a:r>
            <a:r>
              <a:rPr b="1">
                <a:latin typeface="Helvetica"/>
                <a:ea typeface="Helvetica"/>
                <a:cs typeface="Helvetica"/>
                <a:sym typeface="Helvetica"/>
              </a:rPr>
              <a:t>sent my angel</a:t>
            </a:r>
            <a:r>
              <a:t> to give you this testimony for the churches (22.16)</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